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4" r:id="rId2"/>
    <p:sldId id="265" r:id="rId3"/>
    <p:sldId id="266" r:id="rId4"/>
    <p:sldId id="267" r:id="rId5"/>
    <p:sldId id="269" r:id="rId6"/>
    <p:sldId id="268" r:id="rId7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F0FF"/>
    <a:srgbClr val="1171B2"/>
    <a:srgbClr val="115382"/>
    <a:srgbClr val="FDD977"/>
    <a:srgbClr val="FFC719"/>
    <a:srgbClr val="FEF2B3"/>
    <a:srgbClr val="FCE29A"/>
    <a:srgbClr val="FFEABA"/>
    <a:srgbClr val="FEFBD3"/>
    <a:srgbClr val="F7E2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43" autoAdjust="0"/>
    <p:restoredTop sz="94669" autoAdjust="0"/>
  </p:normalViewPr>
  <p:slideViewPr>
    <p:cSldViewPr snapToGrid="0" snapToObjects="1">
      <p:cViewPr>
        <p:scale>
          <a:sx n="129" d="100"/>
          <a:sy n="129" d="100"/>
        </p:scale>
        <p:origin x="1320" y="15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18D59-C287-8545-ABF7-018B40F4ABEE}" type="datetimeFigureOut">
              <a:rPr lang="fr-FR" smtClean="0"/>
              <a:t>29/12/2025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B43F1-08A4-3140-9EAC-966A10814A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25892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2E1D05-46BD-3040-AC94-1A0BE1A86F0E}" type="datetimeFigureOut">
              <a:rPr lang="fr-FR" smtClean="0"/>
              <a:t>29/12/2025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5BCAA-2390-2944-8A45-D05A5BCB469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3561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04FFFC9-B4B9-E6D5-BC94-93EEF1DE0B71}"/>
              </a:ext>
            </a:extLst>
          </p:cNvPr>
          <p:cNvSpPr/>
          <p:nvPr userDrawn="1"/>
        </p:nvSpPr>
        <p:spPr>
          <a:xfrm>
            <a:off x="-40745" y="5049727"/>
            <a:ext cx="2110912" cy="18146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34"/>
          <p:cNvSpPr>
            <a:spLocks noChangeArrowheads="1"/>
          </p:cNvSpPr>
          <p:nvPr userDrawn="1"/>
        </p:nvSpPr>
        <p:spPr bwMode="auto">
          <a:xfrm>
            <a:off x="0" y="-1"/>
            <a:ext cx="12192000" cy="5040000"/>
          </a:xfrm>
          <a:prstGeom prst="rect">
            <a:avLst/>
          </a:prstGeom>
          <a:solidFill>
            <a:srgbClr val="27528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 sz="180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9397" y="1086556"/>
            <a:ext cx="10568516" cy="2894190"/>
          </a:xfrm>
        </p:spPr>
        <p:txBody>
          <a:bodyPr>
            <a:normAutofit/>
          </a:bodyPr>
          <a:lstStyle>
            <a:lvl1pPr>
              <a:defRPr sz="3800" b="1">
                <a:ln w="1270">
                  <a:solidFill>
                    <a:srgbClr val="005996"/>
                  </a:solidFill>
                </a:ln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89623" y="5168246"/>
            <a:ext cx="9932429" cy="1080000"/>
          </a:xfrm>
          <a:ln>
            <a:solidFill>
              <a:srgbClr val="DB532F"/>
            </a:solidFill>
          </a:ln>
        </p:spPr>
        <p:txBody>
          <a:bodyPr anchor="ctr" anchorCtr="1"/>
          <a:lstStyle>
            <a:lvl1pPr marL="0" indent="0" algn="ctr">
              <a:spcBef>
                <a:spcPts val="300"/>
              </a:spcBef>
              <a:spcAft>
                <a:spcPts val="300"/>
              </a:spcAft>
              <a:buFont typeface="Wingdings" pitchFamily="2" charset="2"/>
              <a:buNone/>
              <a:defRPr b="1">
                <a:solidFill>
                  <a:srgbClr val="FF66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-1411" y="6562244"/>
            <a:ext cx="2110912" cy="292388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fr-FR" sz="1300" b="0" kern="1200" spc="100" dirty="0">
                <a:solidFill>
                  <a:srgbClr val="115382"/>
                </a:solidFill>
                <a:effectLst/>
                <a:latin typeface="Tw Cen MT"/>
                <a:ea typeface="+mn-ea"/>
                <a:cs typeface="Tw Cen MT"/>
              </a:rPr>
              <a:t>www.agence-narthex.fr</a:t>
            </a:r>
            <a:endParaRPr lang="fr-FR" sz="1300" b="0" spc="100" dirty="0">
              <a:solidFill>
                <a:srgbClr val="115382"/>
              </a:solidFill>
              <a:latin typeface="Tw Cen MT"/>
              <a:cs typeface="Tw Cen MT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949061" y="6345227"/>
            <a:ext cx="10242940" cy="55553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fr-FR" sz="2000" b="1" kern="1200" spc="120" dirty="0">
                <a:solidFill>
                  <a:srgbClr val="115382"/>
                </a:solidFill>
                <a:effectLst/>
                <a:latin typeface="Tw Cen MT"/>
                <a:ea typeface="+mn-ea"/>
                <a:cs typeface="Tw Cen MT"/>
              </a:rPr>
              <a:t>PROGRAMMATION • URBANISME • ARCHITECTURE • AMO</a:t>
            </a:r>
          </a:p>
          <a:p>
            <a:pPr algn="ctr">
              <a:lnSpc>
                <a:spcPts val="1800"/>
              </a:lnSpc>
            </a:pPr>
            <a:r>
              <a:rPr lang="fr-FR" sz="18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</a:t>
            </a:r>
            <a:r>
              <a:rPr lang="fr-FR" sz="13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7 rue Bannier – </a:t>
            </a:r>
            <a:r>
              <a:rPr lang="fr-FR" sz="12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45</a:t>
            </a:r>
            <a:r>
              <a:rPr lang="fr-FR" sz="5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</a:t>
            </a:r>
            <a:r>
              <a:rPr lang="fr-FR" sz="12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000</a:t>
            </a:r>
            <a:r>
              <a:rPr lang="fr-FR" sz="1300" spc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Orléans</a:t>
            </a:r>
            <a:r>
              <a:rPr lang="fr-FR" sz="1300" spc="0" baseline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 - </a:t>
            </a:r>
            <a:r>
              <a:rPr lang="fr-FR" sz="1200" spc="0" baseline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02 38 62 78 15 </a:t>
            </a:r>
            <a:r>
              <a:rPr lang="fr-FR" sz="1300" spc="0" baseline="0" dirty="0">
                <a:solidFill>
                  <a:srgbClr val="115382"/>
                </a:solidFill>
                <a:effectLst/>
                <a:latin typeface="Tw Cen MT"/>
                <a:cs typeface="Tw Cen MT"/>
              </a:rPr>
              <a:t>- </a:t>
            </a:r>
            <a:r>
              <a:rPr lang="fr-FR" sz="1300" spc="0" baseline="0" dirty="0" err="1">
                <a:solidFill>
                  <a:srgbClr val="115382"/>
                </a:solidFill>
                <a:effectLst/>
                <a:latin typeface="Tw Cen MT"/>
                <a:cs typeface="Tw Cen MT"/>
              </a:rPr>
              <a:t>contact@agence-narthex.fr</a:t>
            </a:r>
            <a:endParaRPr lang="fr-FR" sz="1300" spc="0" dirty="0">
              <a:solidFill>
                <a:srgbClr val="115382"/>
              </a:solidFill>
              <a:latin typeface="Tw Cen MT"/>
              <a:cs typeface="Tw Cen MT"/>
            </a:endParaRPr>
          </a:p>
        </p:txBody>
      </p:sp>
      <p:pic>
        <p:nvPicPr>
          <p:cNvPr id="2" name="Image 1" descr="Logo Narthex -37 Ko.jpg">
            <a:extLst>
              <a:ext uri="{FF2B5EF4-FFF2-40B4-BE49-F238E27FC236}">
                <a16:creationId xmlns:a16="http://schemas.microsoft.com/office/drawing/2014/main" id="{92C43DD9-D847-BF4C-040F-4684E8D9F8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70" y="5175177"/>
            <a:ext cx="1798991" cy="1373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954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6973" y="2"/>
            <a:ext cx="11301398" cy="561107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115382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6973" y="800100"/>
            <a:ext cx="11301398" cy="5929039"/>
          </a:xfrm>
        </p:spPr>
        <p:txBody>
          <a:bodyPr anchor="ctr"/>
          <a:lstStyle>
            <a:lvl1pPr>
              <a:spcBef>
                <a:spcPts val="1500"/>
              </a:spcBef>
              <a:buClr>
                <a:schemeClr val="bg2">
                  <a:lumMod val="10000"/>
                </a:schemeClr>
              </a:buClr>
              <a:buSzPct val="100000"/>
              <a:defRPr sz="2600" b="0"/>
            </a:lvl1pPr>
            <a:lvl2pPr marL="900000" indent="-288000"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400"/>
            </a:lvl2pPr>
            <a:lvl3pPr marL="1260000">
              <a:spcBef>
                <a:spcPts val="400"/>
              </a:spcBef>
              <a:spcAft>
                <a:spcPts val="400"/>
              </a:spcAft>
              <a:defRPr sz="2000"/>
            </a:lvl3pPr>
            <a:lvl4pPr marL="1800000">
              <a:spcBef>
                <a:spcPts val="200"/>
              </a:spcBef>
              <a:spcAft>
                <a:spcPts val="200"/>
              </a:spcAft>
              <a:defRPr sz="1800"/>
            </a:lvl4pPr>
            <a:lvl5pPr marL="540000" indent="-360000">
              <a:spcBef>
                <a:spcPts val="900"/>
              </a:spcBef>
              <a:buSzPct val="90000"/>
              <a:buFont typeface="Wingdings" charset="2"/>
              <a:buChar char="Ø"/>
              <a:defRPr sz="2200" b="1">
                <a:solidFill>
                  <a:srgbClr val="DB532F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-15744" y="675410"/>
            <a:ext cx="576000" cy="5663046"/>
          </a:xfrm>
          <a:ln>
            <a:noFill/>
          </a:ln>
          <a:effectLst/>
        </p:spPr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EFF645-501E-0E92-3D77-ABE88EA6F6B8}"/>
              </a:ext>
            </a:extLst>
          </p:cNvPr>
          <p:cNvSpPr txBox="1"/>
          <p:nvPr userDrawn="1"/>
        </p:nvSpPr>
        <p:spPr>
          <a:xfrm>
            <a:off x="-15744" y="95887"/>
            <a:ext cx="5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1162E60-09D6-8E4E-868D-D09DD8709462}" type="slidenum">
              <a:rPr lang="fr-FR" b="1" smtClean="0">
                <a:solidFill>
                  <a:schemeClr val="bg1"/>
                </a:solidFill>
              </a:rPr>
              <a:t>‹N°›</a:t>
            </a:fld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636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675409" y="0"/>
            <a:ext cx="11419609" cy="581891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115382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E10D6847-0BCA-207E-0EC6-B92DC211EE36}"/>
              </a:ext>
            </a:extLst>
          </p:cNvPr>
          <p:cNvSpPr txBox="1"/>
          <p:nvPr userDrawn="1"/>
        </p:nvSpPr>
        <p:spPr>
          <a:xfrm>
            <a:off x="-15744" y="95887"/>
            <a:ext cx="5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1162E60-09D6-8E4E-868D-D09DD8709462}" type="slidenum">
              <a:rPr lang="fr-FR" b="1" smtClean="0">
                <a:solidFill>
                  <a:schemeClr val="bg1"/>
                </a:solidFill>
              </a:rPr>
              <a:t>‹N°›</a:t>
            </a:fld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169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55374" y="3"/>
            <a:ext cx="11262997" cy="558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55375" y="800100"/>
            <a:ext cx="11262996" cy="5929039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-5353" y="671237"/>
            <a:ext cx="576000" cy="5652000"/>
          </a:xfrm>
          <a:prstGeom prst="rect">
            <a:avLst/>
          </a:prstGeom>
          <a:solidFill>
            <a:srgbClr val="115382"/>
          </a:solidFill>
          <a:ln>
            <a:noFill/>
          </a:ln>
          <a:effectLst/>
        </p:spPr>
        <p:txBody>
          <a:bodyPr vert="vert270" lIns="91440" tIns="45720" rIns="91440" bIns="45720" rtlCol="0" anchor="ctr"/>
          <a:lstStyle>
            <a:lvl1pPr algn="ctr">
              <a:defRPr sz="1400" b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/>
              <a:t>Concours EHPAD Mazé-Milon - 2026</a:t>
            </a:r>
            <a:endParaRPr lang="fr-FR" dirty="0"/>
          </a:p>
        </p:txBody>
      </p:sp>
      <p:pic>
        <p:nvPicPr>
          <p:cNvPr id="7" name="Image 6" descr="Logo_Narthex.eps">
            <a:extLst>
              <a:ext uri="{FF2B5EF4-FFF2-40B4-BE49-F238E27FC236}">
                <a16:creationId xmlns:a16="http://schemas.microsoft.com/office/drawing/2014/main" id="{D9EECB5B-A14E-D270-ABDD-1687D25452E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41" y="6391235"/>
            <a:ext cx="576000" cy="44218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1A1F7CA-EF5B-889E-88EF-3B96D1B015F2}"/>
              </a:ext>
            </a:extLst>
          </p:cNvPr>
          <p:cNvSpPr/>
          <p:nvPr userDrawn="1"/>
        </p:nvSpPr>
        <p:spPr>
          <a:xfrm>
            <a:off x="-4819" y="-14424"/>
            <a:ext cx="576000" cy="576000"/>
          </a:xfrm>
          <a:prstGeom prst="rect">
            <a:avLst/>
          </a:prstGeom>
          <a:solidFill>
            <a:srgbClr val="DB532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35697A93-274D-6D05-6D10-85905CC1A8E3}"/>
              </a:ext>
            </a:extLst>
          </p:cNvPr>
          <p:cNvGrpSpPr/>
          <p:nvPr userDrawn="1"/>
        </p:nvGrpSpPr>
        <p:grpSpPr>
          <a:xfrm>
            <a:off x="0" y="558482"/>
            <a:ext cx="12192000" cy="112755"/>
            <a:chOff x="0" y="901385"/>
            <a:chExt cx="12192000" cy="112755"/>
          </a:xfrm>
        </p:grpSpPr>
        <p:sp>
          <p:nvSpPr>
            <p:cNvPr id="8" name="Rectangle 49"/>
            <p:cNvSpPr>
              <a:spLocks noChangeArrowheads="1"/>
            </p:cNvSpPr>
            <p:nvPr userDrawn="1"/>
          </p:nvSpPr>
          <p:spPr bwMode="auto">
            <a:xfrm>
              <a:off x="0" y="901385"/>
              <a:ext cx="12192000" cy="112755"/>
            </a:xfrm>
            <a:prstGeom prst="rect">
              <a:avLst/>
            </a:prstGeom>
            <a:solidFill>
              <a:srgbClr val="DB532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fr-FR" sz="1800"/>
            </a:p>
          </p:txBody>
        </p:sp>
        <p:sp>
          <p:nvSpPr>
            <p:cNvPr id="9" name="Line 56"/>
            <p:cNvSpPr>
              <a:spLocks noChangeShapeType="1"/>
            </p:cNvSpPr>
            <p:nvPr userDrawn="1"/>
          </p:nvSpPr>
          <p:spPr bwMode="auto">
            <a:xfrm>
              <a:off x="0" y="910520"/>
              <a:ext cx="12192000" cy="0"/>
            </a:xfrm>
            <a:prstGeom prst="line">
              <a:avLst/>
            </a:prstGeom>
            <a:noFill/>
            <a:ln w="28575">
              <a:solidFill>
                <a:srgbClr val="11538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fr-FR" sz="1800"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497125C4-65C6-45D9-38F4-4BB2D48F8264}"/>
              </a:ext>
            </a:extLst>
          </p:cNvPr>
          <p:cNvSpPr txBox="1"/>
          <p:nvPr userDrawn="1"/>
        </p:nvSpPr>
        <p:spPr>
          <a:xfrm>
            <a:off x="-15744" y="95887"/>
            <a:ext cx="57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1162E60-09D6-8E4E-868D-D09DD8709462}" type="slidenum">
              <a:rPr lang="fr-FR" b="1" smtClean="0">
                <a:solidFill>
                  <a:schemeClr val="bg1"/>
                </a:solidFill>
              </a:rPr>
              <a:t>‹N°›</a:t>
            </a:fld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48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hf sldNum="0" hdr="0" dt="0"/>
  <p:txStyles>
    <p:titleStyle>
      <a:lvl1pPr marL="0" algn="ctr" defTabSz="4572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rgbClr val="275283"/>
          </a:solidFill>
          <a:latin typeface="Tw Cen MT" panose="020B0602020104020603" pitchFamily="34" charset="77"/>
          <a:ea typeface="+mj-ea"/>
          <a:cs typeface="+mj-cs"/>
        </a:defRPr>
      </a:lvl1pPr>
    </p:titleStyle>
    <p:bodyStyle>
      <a:lvl1pPr marL="288000" indent="-288000" algn="l" defTabSz="457200" rtl="0" eaLnBrk="1" latinLnBrk="0" hangingPunct="1">
        <a:spcBef>
          <a:spcPts val="900"/>
        </a:spcBef>
        <a:spcAft>
          <a:spcPts val="900"/>
        </a:spcAft>
        <a:buFont typeface="Wingdings" charset="2"/>
        <a:buChar char="§"/>
        <a:defRPr sz="2600" b="0" kern="1200" baseline="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1pPr>
      <a:lvl2pPr marL="900000" indent="-288000" algn="l" defTabSz="457200" rtl="0" eaLnBrk="1" latinLnBrk="0" hangingPunct="1">
        <a:spcBef>
          <a:spcPts val="600"/>
        </a:spcBef>
        <a:spcAft>
          <a:spcPts val="600"/>
        </a:spcAft>
        <a:buFont typeface="Arial"/>
        <a:buChar char="•"/>
        <a:defRPr sz="2400" kern="120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2pPr>
      <a:lvl3pPr marL="1260000" indent="-216000" algn="l" defTabSz="457200" rtl="0" eaLnBrk="1" latinLnBrk="0" hangingPunct="1">
        <a:spcBef>
          <a:spcPts val="400"/>
        </a:spcBef>
        <a:spcAft>
          <a:spcPts val="400"/>
        </a:spcAft>
        <a:buFont typeface="Arial"/>
        <a:buChar char="•"/>
        <a:defRPr sz="2000" kern="120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3pPr>
      <a:lvl4pPr marL="1800000" indent="-216000" algn="l" defTabSz="457200" rtl="0" eaLnBrk="1" latinLnBrk="0" hangingPunct="1">
        <a:spcBef>
          <a:spcPts val="200"/>
        </a:spcBef>
        <a:spcAft>
          <a:spcPts val="200"/>
        </a:spcAft>
        <a:buFont typeface="Arial"/>
        <a:buChar char="–"/>
        <a:defRPr sz="1800" kern="1200">
          <a:solidFill>
            <a:schemeClr val="tx1"/>
          </a:solidFill>
          <a:latin typeface="Tw Cen MT" panose="020B0602020104020603" pitchFamily="34" charset="77"/>
          <a:ea typeface="+mn-ea"/>
          <a:cs typeface="+mn-cs"/>
        </a:defRPr>
      </a:lvl4pPr>
      <a:lvl5pPr marL="540000" indent="-360000" algn="l" defTabSz="457200" rtl="0" eaLnBrk="1" latinLnBrk="0" hangingPunct="1">
        <a:spcBef>
          <a:spcPts val="1500"/>
        </a:spcBef>
        <a:buFont typeface="Wingdings" charset="2"/>
        <a:buChar char="Ø"/>
        <a:defRPr sz="2200" b="1" kern="1200">
          <a:solidFill>
            <a:srgbClr val="DB532F"/>
          </a:solidFill>
          <a:latin typeface="Tw Cen MT" panose="020B0602020104020603" pitchFamily="34" charset="77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9CE4C27-EB37-06EE-599B-52420218C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28A9816C-821A-CBE5-0FF9-95D5C446C4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du mandataire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D2CD754-38D4-0520-49F4-611A852980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244934"/>
              </p:ext>
            </p:extLst>
          </p:nvPr>
        </p:nvGraphicFramePr>
        <p:xfrm>
          <a:off x="685800" y="72190"/>
          <a:ext cx="11409218" cy="67136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6913">
                  <a:extLst>
                    <a:ext uri="{9D8B030D-6E8A-4147-A177-3AD203B41FA5}">
                      <a16:colId xmlns:a16="http://schemas.microsoft.com/office/drawing/2014/main" val="2609981738"/>
                    </a:ext>
                  </a:extLst>
                </a:gridCol>
                <a:gridCol w="2612560">
                  <a:extLst>
                    <a:ext uri="{9D8B030D-6E8A-4147-A177-3AD203B41FA5}">
                      <a16:colId xmlns:a16="http://schemas.microsoft.com/office/drawing/2014/main" val="2963062592"/>
                    </a:ext>
                  </a:extLst>
                </a:gridCol>
                <a:gridCol w="1545579">
                  <a:extLst>
                    <a:ext uri="{9D8B030D-6E8A-4147-A177-3AD203B41FA5}">
                      <a16:colId xmlns:a16="http://schemas.microsoft.com/office/drawing/2014/main" val="2007018321"/>
                    </a:ext>
                  </a:extLst>
                </a:gridCol>
                <a:gridCol w="1051965">
                  <a:extLst>
                    <a:ext uri="{9D8B030D-6E8A-4147-A177-3AD203B41FA5}">
                      <a16:colId xmlns:a16="http://schemas.microsoft.com/office/drawing/2014/main" val="3776167305"/>
                    </a:ext>
                  </a:extLst>
                </a:gridCol>
                <a:gridCol w="1165253">
                  <a:extLst>
                    <a:ext uri="{9D8B030D-6E8A-4147-A177-3AD203B41FA5}">
                      <a16:colId xmlns:a16="http://schemas.microsoft.com/office/drawing/2014/main" val="279152271"/>
                    </a:ext>
                  </a:extLst>
                </a:gridCol>
                <a:gridCol w="1165253">
                  <a:extLst>
                    <a:ext uri="{9D8B030D-6E8A-4147-A177-3AD203B41FA5}">
                      <a16:colId xmlns:a16="http://schemas.microsoft.com/office/drawing/2014/main" val="3350218361"/>
                    </a:ext>
                  </a:extLst>
                </a:gridCol>
                <a:gridCol w="1731695">
                  <a:extLst>
                    <a:ext uri="{9D8B030D-6E8A-4147-A177-3AD203B41FA5}">
                      <a16:colId xmlns:a16="http://schemas.microsoft.com/office/drawing/2014/main" val="1279636604"/>
                    </a:ext>
                  </a:extLst>
                </a:gridCol>
              </a:tblGrid>
              <a:tr h="209619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400" b="1" u="none" strike="noStrike" dirty="0">
                          <a:effectLst/>
                        </a:rPr>
                        <a:t>Compétences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Dénomination de la structure 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Département  + VILLE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Année </a:t>
                      </a:r>
                      <a:br>
                        <a:rPr lang="fr-FR" sz="1200" b="1" u="none" strike="noStrike" dirty="0">
                          <a:effectLst/>
                        </a:rPr>
                      </a:br>
                      <a:r>
                        <a:rPr lang="fr-FR" sz="1200" b="1" u="none" strike="noStrike" dirty="0">
                          <a:effectLst/>
                        </a:rPr>
                        <a:t>de création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CA*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77"/>
                        </a:rPr>
                        <a:t>(en </a:t>
                      </a:r>
                      <a:r>
                        <a:rPr lang="fr-FR" sz="1200" u="none" strike="noStrike" dirty="0">
                          <a:effectLst/>
                        </a:rPr>
                        <a:t>k€ HT)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u="none" strike="noStrike" dirty="0">
                          <a:effectLst/>
                        </a:rPr>
                        <a:t>Effectifs*</a:t>
                      </a:r>
                    </a:p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77"/>
                        </a:rPr>
                        <a:t>(ETP)</a:t>
                      </a: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u="none" strike="noStrike" dirty="0">
                          <a:effectLst/>
                        </a:rPr>
                        <a:t>CA/pers *</a:t>
                      </a:r>
                    </a:p>
                    <a:p>
                      <a:pPr algn="ctr" fontAlgn="ctr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3112560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400" b="1" u="none" strike="noStrike" dirty="0">
                          <a:effectLst/>
                        </a:rPr>
                        <a:t>ARCHITECTE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b="1" u="none" strike="noStrike" dirty="0">
                          <a:effectLst/>
                        </a:rPr>
                        <a:t> 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 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 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0 k€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0,0 ETP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u="none" strike="noStrike" dirty="0">
                          <a:effectLst/>
                        </a:rPr>
                        <a:t>k€ / pers.</a:t>
                      </a:r>
                      <a:endParaRPr lang="fr-FR" sz="1400" b="1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8229790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Architecture d'intérieur</a:t>
                      </a:r>
                    </a:p>
                  </a:txBody>
                  <a:tcPr marL="9525" marR="9525" marT="9525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3087735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Paysagiste-concepteur </a:t>
                      </a:r>
                    </a:p>
                  </a:txBody>
                  <a:tcPr marL="9525" marR="9525" marT="9525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rgbClr val="F7E2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846301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Économie de la construction 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8578913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Qualité environnementale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1039602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Fluides (thermique-CVC)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071065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Fluides (Plomberie)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>
                          <a:effectLst/>
                        </a:rPr>
                        <a:t> </a:t>
                      </a:r>
                      <a:endParaRPr lang="fr-FR" sz="1400" b="0" i="0" u="none" strike="noStrike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830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Fluides (électricité)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4254746"/>
                  </a:ext>
                </a:extLst>
              </a:tr>
              <a:tr h="444424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SSI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235197"/>
                  </a:ext>
                </a:extLst>
              </a:tr>
              <a:tr h="390106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Structure 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443312"/>
                  </a:ext>
                </a:extLst>
              </a:tr>
              <a:tr h="390106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VRD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4069780"/>
                  </a:ext>
                </a:extLst>
              </a:tr>
              <a:tr h="390106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Acousticien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6497954"/>
                  </a:ext>
                </a:extLst>
              </a:tr>
              <a:tr h="390106"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>
                        <a:buNone/>
                      </a:pPr>
                      <a:r>
                        <a:rPr lang="fr-FR" sz="1400" b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BIM management</a:t>
                      </a:r>
                    </a:p>
                  </a:txBody>
                  <a:tcPr marL="9525" marR="9525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772245"/>
                  </a:ext>
                </a:extLst>
              </a:tr>
              <a:tr h="390106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400" b="0" u="none" strike="noStrike" dirty="0">
                          <a:effectLst/>
                        </a:rPr>
                        <a:t>préciser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181975"/>
                  </a:ext>
                </a:extLst>
              </a:tr>
              <a:tr h="390106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400" b="0" u="none" strike="noStrike" dirty="0">
                          <a:effectLst/>
                        </a:rPr>
                        <a:t>préciser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 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 k€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u="none" strike="noStrike" dirty="0">
                          <a:effectLst/>
                        </a:rPr>
                        <a:t>0,0 ETP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u="none" strike="noStrike" dirty="0">
                          <a:effectLst/>
                        </a:rPr>
                        <a:t>k€ / pers.</a:t>
                      </a:r>
                      <a:endParaRPr lang="fr-FR" sz="14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4003542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A0FA0D69-BEDE-8249-4C55-37F1E4DF2749}"/>
              </a:ext>
            </a:extLst>
          </p:cNvPr>
          <p:cNvSpPr txBox="1"/>
          <p:nvPr/>
        </p:nvSpPr>
        <p:spPr>
          <a:xfrm rot="19740410">
            <a:off x="1928261" y="3639544"/>
            <a:ext cx="7500323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 : Remplir le tableau ou faire un « copier/coller » depuis le fichier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endParaRPr lang="fr-FR" i="1" dirty="0">
              <a:solidFill>
                <a:srgbClr val="FF0000"/>
              </a:solidFill>
            </a:endParaRPr>
          </a:p>
          <a:p>
            <a:r>
              <a:rPr lang="fr-FR" i="1" dirty="0">
                <a:solidFill>
                  <a:srgbClr val="FF0000"/>
                </a:solidFill>
              </a:rPr>
              <a:t> * CA (en k €) et effectifs (en ETP) moyens des 3 dernières années</a:t>
            </a:r>
            <a:endParaRPr lang="fr-FR" b="1" i="1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26949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D528D77-9B9B-DC54-CFFA-ECADD0A6C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C615CE14-4D4B-EF5B-2A27-17CF62D21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de l’architecte mandataire</a:t>
            </a:r>
          </a:p>
        </p:txBody>
      </p:sp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D4A540CE-FC8D-9461-3A1B-6CA5CE46ED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7794482"/>
              </p:ext>
            </p:extLst>
          </p:nvPr>
        </p:nvGraphicFramePr>
        <p:xfrm>
          <a:off x="685347" y="5862635"/>
          <a:ext cx="11400635" cy="921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0653">
                  <a:extLst>
                    <a:ext uri="{9D8B030D-6E8A-4147-A177-3AD203B41FA5}">
                      <a16:colId xmlns:a16="http://schemas.microsoft.com/office/drawing/2014/main" val="3872708337"/>
                    </a:ext>
                  </a:extLst>
                </a:gridCol>
                <a:gridCol w="5568116">
                  <a:extLst>
                    <a:ext uri="{9D8B030D-6E8A-4147-A177-3AD203B41FA5}">
                      <a16:colId xmlns:a16="http://schemas.microsoft.com/office/drawing/2014/main" val="4002332311"/>
                    </a:ext>
                  </a:extLst>
                </a:gridCol>
                <a:gridCol w="1468788">
                  <a:extLst>
                    <a:ext uri="{9D8B030D-6E8A-4147-A177-3AD203B41FA5}">
                      <a16:colId xmlns:a16="http://schemas.microsoft.com/office/drawing/2014/main" val="809129949"/>
                    </a:ext>
                  </a:extLst>
                </a:gridCol>
                <a:gridCol w="2763078">
                  <a:extLst>
                    <a:ext uri="{9D8B030D-6E8A-4147-A177-3AD203B41FA5}">
                      <a16:colId xmlns:a16="http://schemas.microsoft.com/office/drawing/2014/main" val="65372873"/>
                    </a:ext>
                  </a:extLst>
                </a:gridCol>
              </a:tblGrid>
              <a:tr h="4549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Nom opération </a:t>
                      </a:r>
                    </a:p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+ année de réception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Surface (m² SP)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084730"/>
                  </a:ext>
                </a:extLst>
              </a:tr>
              <a:tr h="466301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Maître d’ouvrage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Coût (€ HT travaux)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522893"/>
                  </a:ext>
                </a:extLst>
              </a:tr>
            </a:tbl>
          </a:graphicData>
        </a:graphic>
      </p:graphicFrame>
      <p:sp>
        <p:nvSpPr>
          <p:cNvPr id="8" name="ZoneTexte 7">
            <a:extLst>
              <a:ext uri="{FF2B5EF4-FFF2-40B4-BE49-F238E27FC236}">
                <a16:creationId xmlns:a16="http://schemas.microsoft.com/office/drawing/2014/main" id="{CBED1858-F3A8-F645-26D9-DFA6685EE36E}"/>
              </a:ext>
            </a:extLst>
          </p:cNvPr>
          <p:cNvSpPr txBox="1"/>
          <p:nvPr/>
        </p:nvSpPr>
        <p:spPr>
          <a:xfrm>
            <a:off x="883904" y="1923409"/>
            <a:ext cx="11002617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Consignes : </a:t>
            </a:r>
          </a:p>
          <a:p>
            <a:r>
              <a:rPr lang="fr-FR" i="1" dirty="0">
                <a:solidFill>
                  <a:srgbClr val="FF0000"/>
                </a:solidFill>
              </a:rPr>
              <a:t>Indiquer en haut le nom de </a:t>
            </a:r>
            <a:r>
              <a:rPr lang="fr-FR" b="1" i="1" dirty="0">
                <a:solidFill>
                  <a:srgbClr val="FF0000"/>
                </a:solidFill>
              </a:rPr>
              <a:t>l’architecte mandataire </a:t>
            </a:r>
            <a:r>
              <a:rPr lang="fr-FR" i="1" dirty="0">
                <a:solidFill>
                  <a:srgbClr val="FF0000"/>
                </a:solidFill>
              </a:rPr>
              <a:t>du groupement et présenter sa </a:t>
            </a:r>
            <a:r>
              <a:rPr lang="fr-FR" b="1" i="1" dirty="0">
                <a:solidFill>
                  <a:srgbClr val="FF0000"/>
                </a:solidFill>
              </a:rPr>
              <a:t>référence 1 </a:t>
            </a:r>
            <a:r>
              <a:rPr lang="fr-FR" i="1" dirty="0">
                <a:solidFill>
                  <a:srgbClr val="FF0000"/>
                </a:solidFill>
              </a:rPr>
              <a:t>issue du fichier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r>
              <a:rPr lang="fr-FR" i="1" dirty="0">
                <a:solidFill>
                  <a:srgbClr val="FF0000"/>
                </a:solidFill>
              </a:rPr>
              <a:t>.</a:t>
            </a:r>
          </a:p>
          <a:p>
            <a:r>
              <a:rPr lang="fr-FR" i="1" dirty="0">
                <a:solidFill>
                  <a:srgbClr val="FF0000"/>
                </a:solidFill>
                <a:latin typeface="Tw Cen MT" panose="020B0602020104020603" pitchFamily="34" charset="77"/>
              </a:rPr>
              <a:t>Présentation illustrée libre avec le cadre opération en bleu rempli</a:t>
            </a:r>
            <a:endParaRPr lang="fr-FR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25000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C5A86-7B1F-7176-BA41-B5A39E1173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54B40A0-5371-AF01-1A78-18F33D537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39EC76E-A508-635C-B209-5F2AB146C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de l’architecte mandataire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C200F05-7443-4297-DFBF-8A654B125876}"/>
              </a:ext>
            </a:extLst>
          </p:cNvPr>
          <p:cNvSpPr txBox="1"/>
          <p:nvPr/>
        </p:nvSpPr>
        <p:spPr>
          <a:xfrm>
            <a:off x="883904" y="1923409"/>
            <a:ext cx="11002617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Consignes : </a:t>
            </a:r>
          </a:p>
          <a:p>
            <a:r>
              <a:rPr lang="fr-FR" i="1" dirty="0">
                <a:solidFill>
                  <a:srgbClr val="FF0000"/>
                </a:solidFill>
              </a:rPr>
              <a:t>Indiquer en haut le nom de </a:t>
            </a:r>
            <a:r>
              <a:rPr lang="fr-FR" b="1" i="1" dirty="0">
                <a:solidFill>
                  <a:srgbClr val="FF0000"/>
                </a:solidFill>
              </a:rPr>
              <a:t>l’architecte mandataire </a:t>
            </a:r>
            <a:r>
              <a:rPr lang="fr-FR" i="1" dirty="0">
                <a:solidFill>
                  <a:srgbClr val="FF0000"/>
                </a:solidFill>
              </a:rPr>
              <a:t>du groupement et présenter sa </a:t>
            </a:r>
            <a:r>
              <a:rPr lang="fr-FR" b="1" i="1" dirty="0">
                <a:solidFill>
                  <a:srgbClr val="FF0000"/>
                </a:solidFill>
              </a:rPr>
              <a:t>référence 2 </a:t>
            </a:r>
            <a:r>
              <a:rPr lang="fr-FR" i="1" dirty="0">
                <a:solidFill>
                  <a:srgbClr val="FF0000"/>
                </a:solidFill>
              </a:rPr>
              <a:t>issue du fichier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r>
              <a:rPr lang="fr-FR" i="1" dirty="0">
                <a:solidFill>
                  <a:srgbClr val="FF0000"/>
                </a:solidFill>
              </a:rPr>
              <a:t>.</a:t>
            </a:r>
          </a:p>
          <a:p>
            <a:r>
              <a:rPr lang="fr-FR" i="1" dirty="0">
                <a:solidFill>
                  <a:srgbClr val="FF0000"/>
                </a:solidFill>
                <a:latin typeface="Tw Cen MT" panose="020B0602020104020603" pitchFamily="34" charset="77"/>
              </a:rPr>
              <a:t>Présentation illustrée libre avec le cadre opération en bleu rempli</a:t>
            </a:r>
            <a:endParaRPr lang="fr-FR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E089AD8B-AC43-6B5A-E46F-E2AF2626A8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67698"/>
              </p:ext>
            </p:extLst>
          </p:nvPr>
        </p:nvGraphicFramePr>
        <p:xfrm>
          <a:off x="685347" y="5862635"/>
          <a:ext cx="11400635" cy="921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0653">
                  <a:extLst>
                    <a:ext uri="{9D8B030D-6E8A-4147-A177-3AD203B41FA5}">
                      <a16:colId xmlns:a16="http://schemas.microsoft.com/office/drawing/2014/main" val="3872708337"/>
                    </a:ext>
                  </a:extLst>
                </a:gridCol>
                <a:gridCol w="5568116">
                  <a:extLst>
                    <a:ext uri="{9D8B030D-6E8A-4147-A177-3AD203B41FA5}">
                      <a16:colId xmlns:a16="http://schemas.microsoft.com/office/drawing/2014/main" val="4002332311"/>
                    </a:ext>
                  </a:extLst>
                </a:gridCol>
                <a:gridCol w="1468788">
                  <a:extLst>
                    <a:ext uri="{9D8B030D-6E8A-4147-A177-3AD203B41FA5}">
                      <a16:colId xmlns:a16="http://schemas.microsoft.com/office/drawing/2014/main" val="809129949"/>
                    </a:ext>
                  </a:extLst>
                </a:gridCol>
                <a:gridCol w="2763078">
                  <a:extLst>
                    <a:ext uri="{9D8B030D-6E8A-4147-A177-3AD203B41FA5}">
                      <a16:colId xmlns:a16="http://schemas.microsoft.com/office/drawing/2014/main" val="65372873"/>
                    </a:ext>
                  </a:extLst>
                </a:gridCol>
              </a:tblGrid>
              <a:tr h="4549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Nom opération </a:t>
                      </a:r>
                    </a:p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+ année de réception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Surface (m² SP)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084730"/>
                  </a:ext>
                </a:extLst>
              </a:tr>
              <a:tr h="466301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Maître d’ouvrage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Coût (€ HT travaux)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522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5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5B56BA-B892-A96F-538B-504FF48499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73C5DB0-B419-8C18-FEF0-A6017FBA4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7DCFD0BD-5156-586C-E033-6BEB1CF3D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Indiquer ici le nom de l’architecte mandataire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29BABF2-418B-993F-0AF3-AE76909CA2F4}"/>
              </a:ext>
            </a:extLst>
          </p:cNvPr>
          <p:cNvSpPr txBox="1"/>
          <p:nvPr/>
        </p:nvSpPr>
        <p:spPr>
          <a:xfrm>
            <a:off x="883904" y="1923409"/>
            <a:ext cx="11002617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Consignes : </a:t>
            </a:r>
          </a:p>
          <a:p>
            <a:r>
              <a:rPr lang="fr-FR" i="1" dirty="0">
                <a:solidFill>
                  <a:srgbClr val="FF0000"/>
                </a:solidFill>
              </a:rPr>
              <a:t>Indiquer en haut le nom de </a:t>
            </a:r>
            <a:r>
              <a:rPr lang="fr-FR" b="1" i="1" dirty="0">
                <a:solidFill>
                  <a:srgbClr val="FF0000"/>
                </a:solidFill>
              </a:rPr>
              <a:t>l’architecte mandataire </a:t>
            </a:r>
            <a:r>
              <a:rPr lang="fr-FR" i="1" dirty="0">
                <a:solidFill>
                  <a:srgbClr val="FF0000"/>
                </a:solidFill>
              </a:rPr>
              <a:t>du groupement et présenter sa </a:t>
            </a:r>
            <a:r>
              <a:rPr lang="fr-FR" b="1" i="1" dirty="0">
                <a:solidFill>
                  <a:srgbClr val="FF0000"/>
                </a:solidFill>
              </a:rPr>
              <a:t>référence 3 </a:t>
            </a:r>
            <a:r>
              <a:rPr lang="fr-FR" i="1" dirty="0">
                <a:solidFill>
                  <a:srgbClr val="FF0000"/>
                </a:solidFill>
              </a:rPr>
              <a:t>issue du fichier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r>
              <a:rPr lang="fr-FR" i="1" dirty="0">
                <a:solidFill>
                  <a:srgbClr val="FF0000"/>
                </a:solidFill>
              </a:rPr>
              <a:t>.</a:t>
            </a:r>
          </a:p>
          <a:p>
            <a:r>
              <a:rPr lang="fr-FR" i="1" dirty="0">
                <a:solidFill>
                  <a:srgbClr val="FF0000"/>
                </a:solidFill>
                <a:latin typeface="Tw Cen MT" panose="020B0602020104020603" pitchFamily="34" charset="77"/>
              </a:rPr>
              <a:t>Présentation illustrée libre avec le cadre opération en bleu rempli</a:t>
            </a:r>
            <a:endParaRPr lang="fr-FR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1C449654-6096-3B94-5F98-BAFB0C5CCB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5567698"/>
              </p:ext>
            </p:extLst>
          </p:nvPr>
        </p:nvGraphicFramePr>
        <p:xfrm>
          <a:off x="685347" y="5862635"/>
          <a:ext cx="11400635" cy="921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0653">
                  <a:extLst>
                    <a:ext uri="{9D8B030D-6E8A-4147-A177-3AD203B41FA5}">
                      <a16:colId xmlns:a16="http://schemas.microsoft.com/office/drawing/2014/main" val="3872708337"/>
                    </a:ext>
                  </a:extLst>
                </a:gridCol>
                <a:gridCol w="5568116">
                  <a:extLst>
                    <a:ext uri="{9D8B030D-6E8A-4147-A177-3AD203B41FA5}">
                      <a16:colId xmlns:a16="http://schemas.microsoft.com/office/drawing/2014/main" val="4002332311"/>
                    </a:ext>
                  </a:extLst>
                </a:gridCol>
                <a:gridCol w="1468788">
                  <a:extLst>
                    <a:ext uri="{9D8B030D-6E8A-4147-A177-3AD203B41FA5}">
                      <a16:colId xmlns:a16="http://schemas.microsoft.com/office/drawing/2014/main" val="809129949"/>
                    </a:ext>
                  </a:extLst>
                </a:gridCol>
                <a:gridCol w="2763078">
                  <a:extLst>
                    <a:ext uri="{9D8B030D-6E8A-4147-A177-3AD203B41FA5}">
                      <a16:colId xmlns:a16="http://schemas.microsoft.com/office/drawing/2014/main" val="65372873"/>
                    </a:ext>
                  </a:extLst>
                </a:gridCol>
              </a:tblGrid>
              <a:tr h="4549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Nom opération </a:t>
                      </a:r>
                    </a:p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+ année de réception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Surface (m² SP)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084730"/>
                  </a:ext>
                </a:extLst>
              </a:tr>
              <a:tr h="466301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Maître d’ouvrage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Coût (€ HT travaux)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53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522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8165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0A402-BD8C-3555-B232-34AC8E4D8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CEF560BE-71FE-C046-7D50-B125C4B48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50B44030-2F01-CC65-BAAB-2EC862BEFB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Indiquer ici les noms de l’architecte mandataire + Architecte d’intérieur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01BA1E8-FD7D-2EB8-023C-54F2E470F7AE}"/>
              </a:ext>
            </a:extLst>
          </p:cNvPr>
          <p:cNvSpPr txBox="1"/>
          <p:nvPr/>
        </p:nvSpPr>
        <p:spPr>
          <a:xfrm>
            <a:off x="883904" y="1923409"/>
            <a:ext cx="11002617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Consignes : </a:t>
            </a:r>
          </a:p>
          <a:p>
            <a:r>
              <a:rPr lang="fr-FR" i="1" dirty="0">
                <a:solidFill>
                  <a:srgbClr val="FF0000"/>
                </a:solidFill>
              </a:rPr>
              <a:t>Indiquer en haut les noms « </a:t>
            </a:r>
            <a:r>
              <a:rPr lang="fr-FR" b="1" i="1" dirty="0">
                <a:solidFill>
                  <a:srgbClr val="FF0000"/>
                </a:solidFill>
              </a:rPr>
              <a:t>architecte mandataire / architecte d’intérieur » </a:t>
            </a:r>
            <a:r>
              <a:rPr lang="fr-FR" i="1" dirty="0">
                <a:solidFill>
                  <a:srgbClr val="FF0000"/>
                </a:solidFill>
              </a:rPr>
              <a:t>et présenter la 1</a:t>
            </a:r>
            <a:r>
              <a:rPr lang="fr-FR" i="1" baseline="30000" dirty="0">
                <a:solidFill>
                  <a:srgbClr val="FF0000"/>
                </a:solidFill>
              </a:rPr>
              <a:t>ère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b="1" i="1" dirty="0">
                <a:solidFill>
                  <a:srgbClr val="FF0000"/>
                </a:solidFill>
              </a:rPr>
              <a:t>référence de l’architecte d’intérieur </a:t>
            </a:r>
            <a:r>
              <a:rPr lang="fr-FR" i="1" dirty="0">
                <a:solidFill>
                  <a:srgbClr val="FF0000"/>
                </a:solidFill>
              </a:rPr>
              <a:t>du fichier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r>
              <a:rPr lang="fr-FR" i="1" dirty="0">
                <a:solidFill>
                  <a:srgbClr val="FF0000"/>
                </a:solidFill>
              </a:rPr>
              <a:t>.</a:t>
            </a:r>
          </a:p>
          <a:p>
            <a:r>
              <a:rPr lang="fr-FR" i="1" dirty="0">
                <a:solidFill>
                  <a:srgbClr val="FF0000"/>
                </a:solidFill>
                <a:latin typeface="Tw Cen MT" panose="020B0602020104020603" pitchFamily="34" charset="77"/>
              </a:rPr>
              <a:t>Présentation illustrée libre avec le cadre opération en bleu rempli</a:t>
            </a:r>
            <a:endParaRPr lang="fr-FR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0B87271C-202C-4A0B-5B18-A640E0E40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672238"/>
              </p:ext>
            </p:extLst>
          </p:nvPr>
        </p:nvGraphicFramePr>
        <p:xfrm>
          <a:off x="685347" y="5862635"/>
          <a:ext cx="11400636" cy="921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1697">
                  <a:extLst>
                    <a:ext uri="{9D8B030D-6E8A-4147-A177-3AD203B41FA5}">
                      <a16:colId xmlns:a16="http://schemas.microsoft.com/office/drawing/2014/main" val="3872708337"/>
                    </a:ext>
                  </a:extLst>
                </a:gridCol>
                <a:gridCol w="3750652">
                  <a:extLst>
                    <a:ext uri="{9D8B030D-6E8A-4147-A177-3AD203B41FA5}">
                      <a16:colId xmlns:a16="http://schemas.microsoft.com/office/drawing/2014/main" val="4002332311"/>
                    </a:ext>
                  </a:extLst>
                </a:gridCol>
                <a:gridCol w="1411356">
                  <a:extLst>
                    <a:ext uri="{9D8B030D-6E8A-4147-A177-3AD203B41FA5}">
                      <a16:colId xmlns:a16="http://schemas.microsoft.com/office/drawing/2014/main" val="809129949"/>
                    </a:ext>
                  </a:extLst>
                </a:gridCol>
                <a:gridCol w="3766931">
                  <a:extLst>
                    <a:ext uri="{9D8B030D-6E8A-4147-A177-3AD203B41FA5}">
                      <a16:colId xmlns:a16="http://schemas.microsoft.com/office/drawing/2014/main" val="65372873"/>
                    </a:ext>
                  </a:extLst>
                </a:gridCol>
              </a:tblGrid>
              <a:tr h="4549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Nom opération </a:t>
                      </a:r>
                    </a:p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+ année de réception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Nature des travaux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084730"/>
                  </a:ext>
                </a:extLst>
              </a:tr>
              <a:tr h="466301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Maître d’ouvrage</a:t>
                      </a:r>
                    </a:p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+ architecte mandataire s’il y a lieu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Coût (€ HT travaux)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522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917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90372-4135-D660-9C3F-72737BA869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E4FB59-B4CB-421D-5A4A-64104B3E0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Concours EHPAD Mazé-Milon - 2026</a:t>
            </a:r>
            <a:endParaRPr lang="fr-FR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9EC4CD61-6408-25F4-2F46-55F56E5FB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Indiquer ici les noms de l’architecte mandataire + paysagiste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870E02A-9994-6293-63B2-D695CD54C763}"/>
              </a:ext>
            </a:extLst>
          </p:cNvPr>
          <p:cNvSpPr txBox="1"/>
          <p:nvPr/>
        </p:nvSpPr>
        <p:spPr>
          <a:xfrm>
            <a:off x="883904" y="1923409"/>
            <a:ext cx="11002617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i="1" dirty="0">
                <a:solidFill>
                  <a:srgbClr val="FF0000"/>
                </a:solidFill>
              </a:rPr>
              <a:t>Consignes : </a:t>
            </a:r>
          </a:p>
          <a:p>
            <a:r>
              <a:rPr lang="fr-FR" i="1" dirty="0">
                <a:solidFill>
                  <a:srgbClr val="FF0000"/>
                </a:solidFill>
              </a:rPr>
              <a:t>Indiquer en haut les noms « </a:t>
            </a:r>
            <a:r>
              <a:rPr lang="fr-FR" b="1" i="1" dirty="0">
                <a:solidFill>
                  <a:srgbClr val="FF0000"/>
                </a:solidFill>
              </a:rPr>
              <a:t>architecte mandataire / paysagiste » </a:t>
            </a:r>
            <a:r>
              <a:rPr lang="fr-FR" i="1" dirty="0">
                <a:solidFill>
                  <a:srgbClr val="FF0000"/>
                </a:solidFill>
              </a:rPr>
              <a:t>et présenter la 1</a:t>
            </a:r>
            <a:r>
              <a:rPr lang="fr-FR" i="1" baseline="30000" dirty="0">
                <a:solidFill>
                  <a:srgbClr val="FF0000"/>
                </a:solidFill>
              </a:rPr>
              <a:t>ère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b="1" i="1" dirty="0">
                <a:solidFill>
                  <a:srgbClr val="FF0000"/>
                </a:solidFill>
              </a:rPr>
              <a:t>référence du paysagiste </a:t>
            </a:r>
            <a:r>
              <a:rPr lang="fr-FR" i="1" dirty="0">
                <a:solidFill>
                  <a:srgbClr val="FF0000"/>
                </a:solidFill>
              </a:rPr>
              <a:t>du fichier </a:t>
            </a:r>
            <a:r>
              <a:rPr lang="fr-FR" i="1" dirty="0" err="1">
                <a:solidFill>
                  <a:srgbClr val="FF0000"/>
                </a:solidFill>
              </a:rPr>
              <a:t>excel</a:t>
            </a:r>
            <a:r>
              <a:rPr lang="fr-FR" i="1" dirty="0">
                <a:solidFill>
                  <a:srgbClr val="FF0000"/>
                </a:solidFill>
              </a:rPr>
              <a:t>.</a:t>
            </a:r>
          </a:p>
          <a:p>
            <a:r>
              <a:rPr lang="fr-FR" i="1" dirty="0">
                <a:solidFill>
                  <a:srgbClr val="FF0000"/>
                </a:solidFill>
                <a:latin typeface="Tw Cen MT" panose="020B0602020104020603" pitchFamily="34" charset="77"/>
              </a:rPr>
              <a:t>Présentation illustrée libre avec le cadre opération en bleu rempli</a:t>
            </a:r>
            <a:endParaRPr lang="fr-FR" dirty="0">
              <a:solidFill>
                <a:srgbClr val="FF0000"/>
              </a:solidFill>
              <a:latin typeface="Tw Cen MT" panose="020B0602020104020603" pitchFamily="34" charset="77"/>
            </a:endParaRP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92E4C44-8BE6-C0C6-D1FE-1811D77A52B1}"/>
              </a:ext>
            </a:extLst>
          </p:cNvPr>
          <p:cNvGraphicFramePr>
            <a:graphicFrameLocks noGrp="1"/>
          </p:cNvGraphicFramePr>
          <p:nvPr/>
        </p:nvGraphicFramePr>
        <p:xfrm>
          <a:off x="685347" y="5862635"/>
          <a:ext cx="11400636" cy="9212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1697">
                  <a:extLst>
                    <a:ext uri="{9D8B030D-6E8A-4147-A177-3AD203B41FA5}">
                      <a16:colId xmlns:a16="http://schemas.microsoft.com/office/drawing/2014/main" val="3872708337"/>
                    </a:ext>
                  </a:extLst>
                </a:gridCol>
                <a:gridCol w="3750652">
                  <a:extLst>
                    <a:ext uri="{9D8B030D-6E8A-4147-A177-3AD203B41FA5}">
                      <a16:colId xmlns:a16="http://schemas.microsoft.com/office/drawing/2014/main" val="4002332311"/>
                    </a:ext>
                  </a:extLst>
                </a:gridCol>
                <a:gridCol w="1411356">
                  <a:extLst>
                    <a:ext uri="{9D8B030D-6E8A-4147-A177-3AD203B41FA5}">
                      <a16:colId xmlns:a16="http://schemas.microsoft.com/office/drawing/2014/main" val="809129949"/>
                    </a:ext>
                  </a:extLst>
                </a:gridCol>
                <a:gridCol w="3766931">
                  <a:extLst>
                    <a:ext uri="{9D8B030D-6E8A-4147-A177-3AD203B41FA5}">
                      <a16:colId xmlns:a16="http://schemas.microsoft.com/office/drawing/2014/main" val="65372873"/>
                    </a:ext>
                  </a:extLst>
                </a:gridCol>
              </a:tblGrid>
              <a:tr h="454902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Nom opération </a:t>
                      </a:r>
                    </a:p>
                    <a:p>
                      <a:pPr marL="72000" algn="l" fontAlgn="ctr"/>
                      <a:r>
                        <a:rPr lang="fr-FR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+ année de réception</a:t>
                      </a:r>
                      <a:endParaRPr lang="fr-FR" sz="1200" b="1" i="0" u="none" strike="noStrike" dirty="0">
                        <a:solidFill>
                          <a:schemeClr val="bg1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Nature des travaux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2084730"/>
                  </a:ext>
                </a:extLst>
              </a:tr>
              <a:tr h="466301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Maître d’ouvrage</a:t>
                      </a:r>
                    </a:p>
                    <a:p>
                      <a:pPr marL="72000" algn="l" fontAlgn="ctr"/>
                      <a:r>
                        <a:rPr lang="fr-FR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Tw Cen MT" panose="020B0602020104020603" pitchFamily="34" charset="77"/>
                        </a:rPr>
                        <a:t>+ architecte mandataire s’il y a lieu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0" u="none" strike="noStrike" dirty="0">
                          <a:effectLst/>
                        </a:rPr>
                        <a:t> 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defTabSz="457200" rtl="0" eaLnBrk="1" fontAlgn="ctr" latinLnBrk="0" hangingPunct="1"/>
                      <a:r>
                        <a:rPr lang="fr-FR" sz="12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Coût (€ HT travaux) </a:t>
                      </a: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171B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77"/>
                      </a:endParaRPr>
                    </a:p>
                  </a:txBody>
                  <a:tcPr marL="7407" marR="7407" marT="740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8522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7703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 2007 - 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624</Words>
  <Application>Microsoft Macintosh PowerPoint</Application>
  <PresentationFormat>Grand écran</PresentationFormat>
  <Paragraphs>157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Tw Cen MT</vt:lpstr>
      <vt:lpstr>Wingdings</vt:lpstr>
      <vt:lpstr>Thème Office</vt:lpstr>
      <vt:lpstr>Indiquer ici le nom du mandataire</vt:lpstr>
      <vt:lpstr>Indiquer ici le nom de l’architecte mandataire</vt:lpstr>
      <vt:lpstr>Indiquer ici le nom de l’architecte mandataire</vt:lpstr>
      <vt:lpstr>Indiquer ici le nom de l’architecte mandataire</vt:lpstr>
      <vt:lpstr>Indiquer ici les noms de l’architecte mandataire + Architecte d’intérieur</vt:lpstr>
      <vt:lpstr>Indiquer ici les noms de l’architecte mandataire + paysagiste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Marie-Odile</dc:creator>
  <cp:lastModifiedBy>NARTHEX-MOT</cp:lastModifiedBy>
  <cp:revision>102</cp:revision>
  <dcterms:created xsi:type="dcterms:W3CDTF">2014-01-16T19:59:11Z</dcterms:created>
  <dcterms:modified xsi:type="dcterms:W3CDTF">2025-12-29T11:18:11Z</dcterms:modified>
</cp:coreProperties>
</file>